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3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2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2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98E64-4A6E-4024-A2CA-D4C64504A8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5ADFE4-9A83-4BC4-AAEC-46ACE2387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2582E-05AC-4B06-9FA2-14AF8A9C7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3F16B-9ABD-4B45-BB39-9183CC081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F7DF1-CECC-488D-981C-F5405A56C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78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8409C-175D-4DD4-A9A4-58B605169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01AA2F-C0A0-4BAB-B32D-24DA7B5C21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A596E-E878-4B0D-8CD4-47AACC716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972A7-1042-4C3C-8794-7562ADEFE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DD4AA-3D48-4BB6-839A-2C24860B8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24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B4E3DC-3E0E-4667-A742-4ED999CD6F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06FB9-4AA9-4DA2-B3F4-EF8F8D44C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12BD-F570-4168-B502-652E1DAD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53F15-D882-4182-B43C-DD6F0374B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D333-FCFD-4981-9E3B-93E6BA74B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48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68C7B-BCCA-40AF-9565-3616F34A8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57EB3-4F98-460A-810C-03889C94B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C547D-6923-4F42-9298-39ACEB59B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D25E4-4A4D-4EA0-9FE1-F013FE443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68FB1-9B02-4B29-B0CD-1B87C8E99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130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86512-F74E-42FF-87EC-A171136DD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27A373-9D3D-44ED-B270-A9F2BECF8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6B96F-B1B2-46D4-8750-91C14BE27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6EE6E1-6B66-4503-AD94-C35ED12A3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14DC3-4D76-401F-B329-4A7988CF8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69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2D9DA-4604-4DD7-9E78-87F85CE26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87322-2FED-402E-ABAA-394E73F87C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57221-DF0E-47D7-90E0-E06C45BB3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65FB5A-E152-49D4-8FE2-50937DBD2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A33973-E033-4634-AB07-6B5AD4C54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38C6E5-100C-463F-800E-943BD719C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380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15E3A-DF58-48EC-B339-2F04343BC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C1F4A-00DC-4861-99C0-25F1BF0A4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413B4-7078-467E-B727-09A8B0138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EAB82D-9FC4-45A0-A875-B3ADE1FEA1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128905-83EA-4426-BE7A-4CD84AB42D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908DF1-D112-4E0E-95EB-0E80AF4B4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E61FA8-01F6-43BA-B698-A74454809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AB91B-77B2-4E48-933C-50AF77FC8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337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5D68D-625A-4D64-8136-D990261D2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E01047-A642-4874-8054-ACF49CF95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268A7D-D6E3-4EAA-8477-8259807C6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7ED702-B766-4375-9EB9-55EAA89AC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6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F5E7F-FC62-4E2F-8991-877A4E22B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74EBC7-19D2-4DF2-8514-EFB96CC80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85181-D784-46C4-81CB-89D79AF90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456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22E7D-78C6-4213-8337-EB4408C0C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1D1DD-B09F-4C71-B702-A66A2B360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AEC286-4994-4B44-A877-AC92521620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2EA367-9750-41BA-87F0-2C8B1F509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C9C4A4-6E8B-446D-A207-DB2D2D4D1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C12AA7-B40C-46CA-8743-C5B1331F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518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EBDDD-3419-45E0-8317-8E7275224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F634F4-1A12-4299-B023-5AF67E53D8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73F6D1-D7E9-4934-BD8C-B6796B5BEE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905D2-B704-42E8-86A1-13CFBE242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336C0-9255-4C47-9726-849E53014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9473C7-865C-48C8-8587-A78A088E1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671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29AF47-2A7F-4565-B50D-BDA1900EB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1ACC5-C87D-4CA8-8CF7-931847E6B9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E6EEDA-92B3-4BBB-A28F-8591D3C954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5F12D-50C5-4C75-8236-896B47B827E2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9EF1C-7B01-4556-B200-FC093032AF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C206F-16DA-42A5-AFD1-EF1AA9FCB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929C9-E4E9-4E36-A1EF-46A9ED53F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27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EF4AEA-949E-43E2-AA44-8AAAF30C8766}"/>
              </a:ext>
            </a:extLst>
          </p:cNvPr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blipFill dpi="0" rotWithShape="1">
            <a:blip r:embed="rId2">
              <a:alphaModFix amt="1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6C882F-84F0-4F88-8413-E3081F1E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/>
              <a:t>Programming Inside a DBMS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BF6D6B-37F7-4CCB-AF87-14F459C1F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With great power comes great responsibility…</a:t>
            </a:r>
          </a:p>
        </p:txBody>
      </p:sp>
    </p:spTree>
    <p:extLst>
      <p:ext uri="{BB962C8B-B14F-4D97-AF65-F5344CB8AC3E}">
        <p14:creationId xmlns:p14="http://schemas.microsoft.com/office/powerpoint/2010/main" val="478140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42CBB-E197-4C29-8577-AFD48F27A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63B8A-76E4-4670-A2EE-89A460A38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temperature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celsiusTemperature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celsiusToKelvin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temperature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kelvinTemperature 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dbo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Note the use of the schema everywhere. dbo is the default (database owner).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You can create a view from this if you need the query frequently.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948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9E222-5EF0-4F0E-AEAE-13BCBE694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100518"/>
          </a:xfrm>
        </p:spPr>
        <p:txBody>
          <a:bodyPr/>
          <a:lstStyle/>
          <a:p>
            <a:r>
              <a:rPr lang="en-US" dirty="0"/>
              <a:t>Multi-Line Table Valued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E2610-7F23-40E7-B86D-DFE040821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7228"/>
            <a:ext cx="10515600" cy="558350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Functions can be scalar (return a single item) or table valued (return rows). 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getTemperatures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@temps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TABLE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celsiusTemp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NUMERIC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7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kelvinTemp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NUMERIC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7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r>
              <a:rPr lang="en-US" sz="2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2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INSERT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@temps 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temperature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dbo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celsiusToKelvin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temperature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680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77285-828B-448D-9CF1-B3EAEEE04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a MLTVF different from a view?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EE228-9673-4A27-A5A7-2976476E1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Very!</a:t>
            </a:r>
          </a:p>
          <a:p>
            <a:r>
              <a:rPr lang="en-US" dirty="0"/>
              <a:t>MLTVFs can take parameters; views can not</a:t>
            </a:r>
          </a:p>
          <a:p>
            <a:r>
              <a:rPr lang="en-US" dirty="0"/>
              <a:t>view can be updated; MLTVFs can not</a:t>
            </a:r>
          </a:p>
          <a:p>
            <a:r>
              <a:rPr lang="en-US" dirty="0"/>
              <a:t>views have to be a single select; MLTVFs can have multiple lines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this is a multi-line TVF, there must be a single line TVF, right?</a:t>
            </a:r>
          </a:p>
        </p:txBody>
      </p:sp>
    </p:spTree>
    <p:extLst>
      <p:ext uri="{BB962C8B-B14F-4D97-AF65-F5344CB8AC3E}">
        <p14:creationId xmlns:p14="http://schemas.microsoft.com/office/powerpoint/2010/main" val="3557355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C1611-A6A9-4F7C-BE7D-717164F83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Inline Table Valued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9A4B1-4BFC-4299-AB86-8CBDC1463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getTemperaturesIL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TABLE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temperature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celsiusTemperature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celsiusToKelvin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temperature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kelvinTemperature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Notice that we don’t use begin/end and we don’t need to declare the table details, since they come from the select.</a:t>
            </a:r>
          </a:p>
        </p:txBody>
      </p:sp>
    </p:spTree>
    <p:extLst>
      <p:ext uri="{BB962C8B-B14F-4D97-AF65-F5344CB8AC3E}">
        <p14:creationId xmlns:p14="http://schemas.microsoft.com/office/powerpoint/2010/main" val="3179937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77285-828B-448D-9CF1-B3EAEEE04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a MLTVF different from a ITVF?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EE228-9673-4A27-A5A7-2976476E1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Slightly!</a:t>
            </a:r>
          </a:p>
          <a:p>
            <a:r>
              <a:rPr lang="en-US" dirty="0"/>
              <a:t>MLTVFs cannot be updated. ILTVFs can be updated like a view</a:t>
            </a:r>
          </a:p>
          <a:p>
            <a:r>
              <a:rPr lang="en-US" dirty="0"/>
              <a:t>ILTVFs have to be a single select; MLTVFs can have multiple lines</a:t>
            </a:r>
          </a:p>
          <a:p>
            <a:r>
              <a:rPr lang="en-US" dirty="0"/>
              <a:t>Both can take parameters</a:t>
            </a:r>
          </a:p>
          <a:p>
            <a:r>
              <a:rPr lang="en-US" dirty="0"/>
              <a:t>ITVFs are lighter weight, since it is (essentially) just a view which is just a select</a:t>
            </a:r>
          </a:p>
        </p:txBody>
      </p:sp>
    </p:spTree>
    <p:extLst>
      <p:ext uri="{BB962C8B-B14F-4D97-AF65-F5344CB8AC3E}">
        <p14:creationId xmlns:p14="http://schemas.microsoft.com/office/powerpoint/2010/main" val="3668552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54784-33B0-488C-A99A-4A461DC0F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Stored Procedures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08EAD-7E23-4839-9485-E3A4D3FD9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Recap from 311…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CS Theory, a function returns a result and has no side effects.</a:t>
            </a:r>
          </a:p>
          <a:p>
            <a:pPr marL="0" indent="0">
              <a:buNone/>
            </a:pPr>
            <a:r>
              <a:rPr lang="en-US" dirty="0"/>
              <a:t>In CS Theory, a procedure has side effects and returns no result.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That is the </a:t>
            </a:r>
            <a:r>
              <a:rPr lang="en-US" b="1" u="sng" dirty="0"/>
              <a:t>intent</a:t>
            </a:r>
            <a:r>
              <a:rPr lang="en-US" dirty="0"/>
              <a:t> of stored procedures – to be the side effect “version” of functions.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fact, your functions are not allowed to have side effects.</a:t>
            </a:r>
          </a:p>
        </p:txBody>
      </p:sp>
    </p:spTree>
    <p:extLst>
      <p:ext uri="{BB962C8B-B14F-4D97-AF65-F5344CB8AC3E}">
        <p14:creationId xmlns:p14="http://schemas.microsoft.com/office/powerpoint/2010/main" val="3317972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09E44-B139-40E1-8A6E-90332BC3C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stored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FFB08-73D4-4717-B2A2-CE05F46F3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PROCEDURE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deleteAllTemperatures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Note the “return 0” – stored procedures return an integer value meant to be used to indicate status (like C does – 0 == success)</a:t>
            </a:r>
          </a:p>
        </p:txBody>
      </p:sp>
    </p:spTree>
    <p:extLst>
      <p:ext uri="{BB962C8B-B14F-4D97-AF65-F5344CB8AC3E}">
        <p14:creationId xmlns:p14="http://schemas.microsoft.com/office/powerpoint/2010/main" val="807351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52AA9-7611-4DB5-B7F5-8FC794B5C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Stored Procedures can take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BA2FB-3308-4C34-A0B3-71191FD33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165" y="1825625"/>
            <a:ext cx="1118319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PROCEDURE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[dbo]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deleteAllMatchingTemperatures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@t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NUMERIC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7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temperature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@t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@@rowcount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Note “CASE WHEN” and @@rowcount</a:t>
            </a:r>
          </a:p>
        </p:txBody>
      </p:sp>
    </p:spTree>
    <p:extLst>
      <p:ext uri="{BB962C8B-B14F-4D97-AF65-F5344CB8AC3E}">
        <p14:creationId xmlns:p14="http://schemas.microsoft.com/office/powerpoint/2010/main" val="2628942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1DC77-79A0-4518-9D98-25836453A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Exceptions in Stored Procedures (!!!!)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E6105-DC02-4D29-A9AA-B0AA129E9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Some databases support them (SQL Server, Oracle), others do not.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PROCEDURE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deleteAllMatchingTemperatures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@t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NUMERIC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7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DELETE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temperature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@t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@@rowcount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1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77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6FE6F-28BA-427E-B8AE-7C0063569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sets “returned”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7E58B-2B98-4F14-910B-92632C8BC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You might wonder “what happens if I create a stored procedure that selects some rows.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answer, it turns out, is that the rows are “returned” – not in a variable, though. In fact, you can return as many result sets as you would like.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pure SQL, though, you can’t easily do anything with the second (and beyond). In code (as we will talk about later), you can. That’s how SSMS displays them.</a:t>
            </a:r>
          </a:p>
        </p:txBody>
      </p:sp>
    </p:spTree>
    <p:extLst>
      <p:ext uri="{BB962C8B-B14F-4D97-AF65-F5344CB8AC3E}">
        <p14:creationId xmlns:p14="http://schemas.microsoft.com/office/powerpoint/2010/main" val="3083865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53782-21CC-48CC-A5BD-9A06BE8E3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problem…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9C7AE-8346-4FB4-B5F2-E2F9A8AE4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You have a database filled with scientific data – readings that you have taken, perhaps.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All of the temperatures are in Celsius, but you need them in Kelvin sometimes.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could you deal with this?</a:t>
            </a:r>
          </a:p>
        </p:txBody>
      </p:sp>
    </p:spTree>
    <p:extLst>
      <p:ext uri="{BB962C8B-B14F-4D97-AF65-F5344CB8AC3E}">
        <p14:creationId xmlns:p14="http://schemas.microsoft.com/office/powerpoint/2010/main" val="296861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DE37F-2075-4A97-AE3F-1EFCC28F3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return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48674-C623-44D7-BCBA-D5DE3EE7B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There are two options:</a:t>
            </a:r>
          </a:p>
          <a:p>
            <a:pPr marL="0" indent="0">
              <a:buNone/>
            </a:pPr>
            <a:r>
              <a:rPr lang="en-US" dirty="0"/>
              <a:t>For non-table data, you can use one or more OUTPUT variables: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PROCEDURE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GetHottest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@temp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NUMERIC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7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output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@temp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MAX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temperature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dbo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DECLARE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NUMERIC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7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EXEC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GetHottest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OUTPUT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30351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03A16-2D6A-4808-8F87-FBDEB76B5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Set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E1B3A-B112-4689-B5D1-0D43A69DA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If you declare a table variable, you can insert into that table value from EXEC: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PROCEDURE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GetRows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dbo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DECLARE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@rows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TABLE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id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temp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NUMERIC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7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INSERT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@rows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EXEC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GetRows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id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@rows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907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2E014-A81C-44C3-B5E3-06744AF40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29" y="0"/>
            <a:ext cx="10515600" cy="663547"/>
          </a:xfrm>
        </p:spPr>
        <p:txBody>
          <a:bodyPr>
            <a:normAutofit fontScale="90000"/>
          </a:bodyPr>
          <a:lstStyle/>
          <a:p>
            <a:r>
              <a:rPr lang="en-US" dirty="0"/>
              <a:t>Let’s see a real-</a:t>
            </a:r>
            <a:r>
              <a:rPr lang="en-US" dirty="0" err="1"/>
              <a:t>ish</a:t>
            </a:r>
            <a:r>
              <a:rPr lang="en-US" dirty="0"/>
              <a:t>, bigger 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C6E5D5-7E4F-4F83-A70D-6F14B0DDCA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550258"/>
            <a:ext cx="6019801" cy="6307741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PROCEDURE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[sys]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sp_adddatatype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sysname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 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@version </a:t>
            </a:r>
            <a:r>
              <a:rPr lang="en-US" sz="105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sysname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NULL, 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@type </a:t>
            </a:r>
            <a:r>
              <a:rPr lang="en-US" sz="105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sysname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 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createparams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DECLARE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dbms_id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NOCOUNT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-- Security Check: require sysadmin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IF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5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ISNULL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5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IS_SRVROLEMEMBER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5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'sysadmin'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RETURN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-- Prepare </a:t>
            </a:r>
            <a:r>
              <a:rPr lang="en-US" sz="105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</a:t>
            </a:r>
            <a:r>
              <a:rPr lang="en-US" sz="105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for case insensitive searches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SET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UPPER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BEGIN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TRAN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-- Get DBMS id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SELECT 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dbms_id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dbms_id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 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msdb</a:t>
            </a:r>
            <a:r>
              <a:rPr lang="en-US" sz="105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105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MSdbms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 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IF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dbms_id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@@ERROR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BEGIN </a:t>
            </a:r>
            <a:r>
              <a:rPr lang="en-US" sz="105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-- Add new DBMS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INSERT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INTO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msdb</a:t>
            </a:r>
            <a:r>
              <a:rPr lang="en-US" sz="105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sz="105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MSdbms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version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VALUES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@version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IF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@@ERROR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BEGIN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IF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@@TRANCOUNT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BEGIN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ROLLBACK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TRANSACTION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adddatatype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COMMIT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TRAN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END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RETURN 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05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</a:t>
            </a:r>
            <a:r>
              <a:rPr lang="en-US" sz="105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END</a:t>
            </a:r>
            <a:endParaRPr lang="en-US" sz="105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457200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5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endParaRPr lang="en-US" sz="105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E6FD2E-470F-4B55-A269-D79D77F615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5999" y="663547"/>
            <a:ext cx="5869423" cy="6057759"/>
          </a:xfrm>
        </p:spPr>
        <p:txBody>
          <a:bodyPr>
            <a:normAutofit fontScale="40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-- Verify data type doesn't already exist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EXISTS (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datatype_id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msdb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MSdbms_datatype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dbms_id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dbms_id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AND 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UPPER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COLLATE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DATABASE_DEFAULT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it-IT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UPPER</a:t>
            </a:r>
            <a:r>
              <a:rPr lang="it-IT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@type</a:t>
            </a:r>
            <a:r>
              <a:rPr lang="it-IT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COLLATE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DATABASE_DEFAULT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@@TRANCOUNT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BEGIN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ROLLBACK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TRANSACTION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adddatatype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COMMIT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TRAN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RETURN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-- Add data type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INSERT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msdb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dbo</a:t>
            </a:r>
            <a:r>
              <a:rPr lang="en-US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MSdbms_datatype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dbms_id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createparams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VALUES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dbms_id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@type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createparams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@@ERROR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@@TRANCOUNT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BEGIN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ROLLBACK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TRANSACTION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adddatatype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COMMIT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TRAN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RETURN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COMMIT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TRAN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476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6339D-0919-4695-8AE6-178BB0BE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Cast/Convert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E1FDC0-8A8F-4320-96AF-F1B3A57DB6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79B9EB-1D3E-4D89-B5E7-FA5A203078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Part of the SQL standard</a:t>
            </a:r>
          </a:p>
          <a:p>
            <a:r>
              <a:rPr lang="en-US" dirty="0"/>
              <a:t>Simpler and portable</a:t>
            </a:r>
          </a:p>
          <a:p>
            <a:r>
              <a:rPr lang="en-US" dirty="0"/>
              <a:t>CAST(‘10’ as int)</a:t>
            </a:r>
          </a:p>
          <a:p>
            <a:r>
              <a:rPr lang="en-US" dirty="0"/>
              <a:t>CAST(‘20180915 as datetime)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9034DE7-C3B9-4BCA-9846-6817F2B7F7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CONVERT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3A688BF-B418-43DE-8169-C8CA6416B1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19801" y="2505075"/>
            <a:ext cx="5891675" cy="3684588"/>
          </a:xfrm>
        </p:spPr>
        <p:txBody>
          <a:bodyPr>
            <a:normAutofit/>
          </a:bodyPr>
          <a:lstStyle/>
          <a:p>
            <a:r>
              <a:rPr lang="en-US" sz="2400" dirty="0"/>
              <a:t>Implementation specific</a:t>
            </a:r>
          </a:p>
          <a:p>
            <a:r>
              <a:rPr lang="en-US" sz="2400" dirty="0"/>
              <a:t>Accepts an optional format parameter</a:t>
            </a:r>
          </a:p>
          <a:p>
            <a:r>
              <a:rPr lang="en-US" sz="2400" dirty="0"/>
              <a:t>CONVERT(int,’10’)</a:t>
            </a:r>
          </a:p>
          <a:p>
            <a:r>
              <a:rPr lang="en-US" sz="2400" dirty="0"/>
              <a:t>CONVERT(datetime,’20180915’,111)</a:t>
            </a:r>
          </a:p>
        </p:txBody>
      </p:sp>
    </p:spTree>
    <p:extLst>
      <p:ext uri="{BB962C8B-B14F-4D97-AF65-F5344CB8AC3E}">
        <p14:creationId xmlns:p14="http://schemas.microsoft.com/office/powerpoint/2010/main" val="3365109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183126F-17DC-4FA4-AD5B-DE18A43CF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cursors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2DAB790-0590-46DF-AC07-FF654F2DC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5646"/>
            <a:ext cx="10515600" cy="480131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How can we make a set-based transaction system use an iterator?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DECLARE @temp NUMERIC(7,4)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DECLARE </a:t>
            </a:r>
            <a:r>
              <a:rPr lang="en-US" dirty="0" err="1">
                <a:latin typeface="Consolas" panose="020B0609020204030204" pitchFamily="49" charset="0"/>
              </a:rPr>
              <a:t>someCursor</a:t>
            </a:r>
            <a:r>
              <a:rPr lang="en-US" dirty="0">
                <a:latin typeface="Consolas" panose="020B0609020204030204" pitchFamily="49" charset="0"/>
              </a:rPr>
              <a:t> CURSOR FOR SELECT temperature FROM result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OPEN </a:t>
            </a:r>
            <a:r>
              <a:rPr lang="en-US" dirty="0" err="1">
                <a:latin typeface="Consolas" panose="020B0609020204030204" pitchFamily="49" charset="0"/>
              </a:rPr>
              <a:t>someCursor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FETCH NEXT FROM </a:t>
            </a:r>
            <a:r>
              <a:rPr lang="en-US" dirty="0" err="1">
                <a:latin typeface="Consolas" panose="020B0609020204030204" pitchFamily="49" charset="0"/>
              </a:rPr>
              <a:t>someCursor</a:t>
            </a:r>
            <a:r>
              <a:rPr lang="en-US" dirty="0">
                <a:latin typeface="Consolas" panose="020B0609020204030204" pitchFamily="49" charset="0"/>
              </a:rPr>
              <a:t> INTO @temp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WHILE @@FETCH_STATUS=0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BEGIN -- do something with @temp in here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FETCH NEXT FROM </a:t>
            </a:r>
            <a:r>
              <a:rPr lang="en-US" dirty="0" err="1">
                <a:latin typeface="Consolas" panose="020B0609020204030204" pitchFamily="49" charset="0"/>
              </a:rPr>
              <a:t>someCursor</a:t>
            </a:r>
            <a:r>
              <a:rPr lang="en-US" dirty="0">
                <a:latin typeface="Consolas" panose="020B0609020204030204" pitchFamily="49" charset="0"/>
              </a:rPr>
              <a:t> INTO @temp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END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CLOSE </a:t>
            </a:r>
            <a:r>
              <a:rPr lang="en-US" dirty="0" err="1">
                <a:latin typeface="Consolas" panose="020B0609020204030204" pitchFamily="49" charset="0"/>
              </a:rPr>
              <a:t>someCursor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DEALLOCATE </a:t>
            </a:r>
            <a:r>
              <a:rPr lang="en-US" dirty="0" err="1">
                <a:latin typeface="Consolas" panose="020B0609020204030204" pitchFamily="49" charset="0"/>
              </a:rPr>
              <a:t>someCursor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1510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F7776-EA10-4DBD-9B13-EDF089A35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E96CD-1D88-47F1-B5E2-EE5C8F6F2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Cursors are </a:t>
            </a:r>
            <a:r>
              <a:rPr lang="en-US" b="1" i="1" u="sng" dirty="0"/>
              <a:t>almost</a:t>
            </a:r>
            <a:r>
              <a:rPr lang="en-US" dirty="0"/>
              <a:t> never the right answer. </a:t>
            </a:r>
          </a:p>
          <a:p>
            <a:pPr marL="0" indent="0">
              <a:buNone/>
            </a:pPr>
            <a:r>
              <a:rPr lang="en-US" dirty="0"/>
              <a:t>The make the (heavily optimized for) set based engine work a row at a time. The DBMS can’t optimize any of your work and does everything one row at a time. Every row fetch is another call to the database.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Having said that, if you absolutely have to, keep your cursor code as small as possible with as simple a query as possible.</a:t>
            </a:r>
          </a:p>
        </p:txBody>
      </p:sp>
    </p:spTree>
    <p:extLst>
      <p:ext uri="{BB962C8B-B14F-4D97-AF65-F5344CB8AC3E}">
        <p14:creationId xmlns:p14="http://schemas.microsoft.com/office/powerpoint/2010/main" val="17576241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EF190-7A69-4C39-8144-FA618C0C2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editorializing…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E41A-3DEE-4D46-BF69-C19DB4E58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Functions and stored procedures are very powerful.</a:t>
            </a:r>
          </a:p>
          <a:p>
            <a:pPr marL="0" indent="0">
              <a:buNone/>
            </a:pPr>
            <a:r>
              <a:rPr lang="en-US" dirty="0"/>
              <a:t>We are all developers.</a:t>
            </a:r>
          </a:p>
          <a:p>
            <a:pPr marL="0" indent="0">
              <a:buNone/>
            </a:pPr>
            <a:r>
              <a:rPr lang="en-US" dirty="0"/>
              <a:t>We might be tempted to build a lot of stored procedures, then have our application code just call stored procedures.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is an anti-pattern, a bad idea and you will be sorry.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79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F0300-FCD7-4297-B5D7-04FE645E6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349" y="365125"/>
            <a:ext cx="11126549" cy="1325563"/>
          </a:xfrm>
        </p:spPr>
        <p:txBody>
          <a:bodyPr/>
          <a:lstStyle/>
          <a:p>
            <a:r>
              <a:rPr lang="en-US" dirty="0"/>
              <a:t>When should I use a stored procedure/function?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997A5-5862-4AF9-8867-6DAC2D51D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dirty="0"/>
              <a:t>I have code that needs to be called from two different platforms (Java website and a number of reports)</a:t>
            </a:r>
          </a:p>
          <a:p>
            <a:pPr marL="514350" indent="-514350">
              <a:buAutoNum type="arabicParenR"/>
            </a:pPr>
            <a:r>
              <a:rPr lang="en-US" dirty="0"/>
              <a:t>We are desperate for performance, have measured and found that we are sending a lot of data across the network and we can’t come up with anything other than doing the work in the database.</a:t>
            </a:r>
          </a:p>
          <a:p>
            <a:pPr marL="514350" indent="-514350">
              <a:buAutoNum type="arabicParenR"/>
            </a:pPr>
            <a:r>
              <a:rPr lang="en-US" dirty="0"/>
              <a:t>We are using enormous data sets and doing fairly simple things with them.</a:t>
            </a:r>
          </a:p>
        </p:txBody>
      </p:sp>
    </p:spTree>
    <p:extLst>
      <p:ext uri="{BB962C8B-B14F-4D97-AF65-F5344CB8AC3E}">
        <p14:creationId xmlns:p14="http://schemas.microsoft.com/office/powerpoint/2010/main" val="15838143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B1CF7-0444-4E47-998D-F8CC94F27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/>
          <a:lstStyle/>
          <a:p>
            <a:r>
              <a:rPr lang="en-US" dirty="0"/>
              <a:t>Why? Comparing stored procedures to the alternative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7F523-6628-47E1-9E3F-37B4B4F89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App developers are usually more plentiful and cheaper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App development tools are </a:t>
            </a:r>
            <a:r>
              <a:rPr lang="en-US" b="1" i="1" u="sng" dirty="0"/>
              <a:t>much </a:t>
            </a:r>
            <a:r>
              <a:rPr lang="en-US" dirty="0"/>
              <a:t>better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Our choice is code or code &amp; stored procedures. “Just” code means all of your logic is in one place.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Unit Tests are more feasible on the application.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Java/Python/C# are more powerful than SQL/Stored Procedures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Stored procedures are not very portable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6840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DEFD6-6FCC-47B3-A6F4-9276CB2EC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Reasons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8841C-B629-46D7-91F0-0077C863A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RDMSs should be deployed on the best server your organization can afford. They will use all of the processor/RAM/disk bandwidth they can get. They can also be expensive to license. Moving anything you can to a “simple” application server cuts costs.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your application is too slow, you can almost always parallelize by adding new application servers. Adding new database servers is a very complex process.</a:t>
            </a:r>
          </a:p>
        </p:txBody>
      </p:sp>
    </p:spTree>
    <p:extLst>
      <p:ext uri="{BB962C8B-B14F-4D97-AF65-F5344CB8AC3E}">
        <p14:creationId xmlns:p14="http://schemas.microsoft.com/office/powerpoint/2010/main" val="49043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11003-1FE3-412B-8026-D9A6C847C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Approach – Create a New Column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2C1BF-5F29-40FF-BFB0-B60E1E147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ALTER TABLE readings ADD COLUMN kelvin NUMERIC(7,4)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UPDATE readings SET kelvin=temperature – 273.15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Why is this bad?</a:t>
            </a:r>
          </a:p>
        </p:txBody>
      </p:sp>
    </p:spTree>
    <p:extLst>
      <p:ext uri="{BB962C8B-B14F-4D97-AF65-F5344CB8AC3E}">
        <p14:creationId xmlns:p14="http://schemas.microsoft.com/office/powerpoint/2010/main" val="14175363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DC783B2-BBB8-4D53-B1A7-646C421DC2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538" y="0"/>
            <a:ext cx="107509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480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FAD01-10D2-466C-91E2-BFF1DC34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bad because…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99DB6-F0F9-4AE0-9EF6-D69891DF3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dirty="0"/>
              <a:t>You are storing the same data twice</a:t>
            </a:r>
          </a:p>
          <a:p>
            <a:pPr marL="514350" indent="-514350">
              <a:buAutoNum type="arabicParenR"/>
            </a:pPr>
            <a:r>
              <a:rPr lang="en-US" dirty="0"/>
              <a:t>Future users need to manage the kelvin column</a:t>
            </a:r>
          </a:p>
          <a:p>
            <a:pPr marL="514350" indent="-514350">
              <a:buAutoNum type="arabicParenR"/>
            </a:pPr>
            <a:r>
              <a:rPr lang="en-US" dirty="0"/>
              <a:t>You have 273.15 hanging around as a “magic number”</a:t>
            </a:r>
          </a:p>
        </p:txBody>
      </p:sp>
    </p:spTree>
    <p:extLst>
      <p:ext uri="{BB962C8B-B14F-4D97-AF65-F5344CB8AC3E}">
        <p14:creationId xmlns:p14="http://schemas.microsoft.com/office/powerpoint/2010/main" val="999241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52017-E417-4A20-884B-B17A68D82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2: Make a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981A9-077F-4ACA-9306-FAD78B839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VIEW </a:t>
            </a:r>
            <a:r>
              <a:rPr lang="en-US" dirty="0" err="1"/>
              <a:t>readingsWithKelvin</a:t>
            </a:r>
            <a:r>
              <a:rPr lang="en-US" dirty="0"/>
              <a:t> AS</a:t>
            </a:r>
          </a:p>
          <a:p>
            <a:pPr marL="0" indent="0">
              <a:buNone/>
            </a:pPr>
            <a:r>
              <a:rPr lang="en-US" dirty="0"/>
              <a:t>SELECT *, temperature – 273.15 as kelvin FROM readings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is better, but why is this bad?</a:t>
            </a:r>
          </a:p>
        </p:txBody>
      </p:sp>
    </p:spTree>
    <p:extLst>
      <p:ext uri="{BB962C8B-B14F-4D97-AF65-F5344CB8AC3E}">
        <p14:creationId xmlns:p14="http://schemas.microsoft.com/office/powerpoint/2010/main" val="474359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FAD01-10D2-466C-91E2-BFF1DC34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bad because…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99DB6-F0F9-4AE0-9EF6-D69891DF3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strike="sngStrike" dirty="0"/>
              <a:t>You are storing the same data twice</a:t>
            </a:r>
          </a:p>
          <a:p>
            <a:pPr marL="514350" indent="-514350">
              <a:buAutoNum type="arabicParenR"/>
            </a:pPr>
            <a:r>
              <a:rPr lang="en-US" strike="sngStrike" dirty="0"/>
              <a:t>Future users need to manage the kelvin column</a:t>
            </a:r>
          </a:p>
          <a:p>
            <a:pPr marL="514350" indent="-514350">
              <a:buAutoNum type="arabicParenR"/>
            </a:pPr>
            <a:r>
              <a:rPr lang="en-US" dirty="0"/>
              <a:t>You have 273.15 hanging around as a “magic number”</a:t>
            </a:r>
          </a:p>
          <a:p>
            <a:pPr marL="514350" indent="-514350">
              <a:buAutoNum type="arabicParenR"/>
            </a:pPr>
            <a:r>
              <a:rPr lang="en-US" dirty="0"/>
              <a:t>You now have a view to add a feature – what if there are 4 or 5 more conversions that you want to do?</a:t>
            </a:r>
          </a:p>
        </p:txBody>
      </p:sp>
    </p:spTree>
    <p:extLst>
      <p:ext uri="{BB962C8B-B14F-4D97-AF65-F5344CB8AC3E}">
        <p14:creationId xmlns:p14="http://schemas.microsoft.com/office/powerpoint/2010/main" val="4244291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DBA2C-4604-4B7E-98A3-FCE05543C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address #3 first…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E0751-F1E0-44E6-8C6F-D3ED7FFE5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Just like in our Java code, we don’t like to have conversion factors in our code without some documentation to make the intent clear.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would we fix this in Java?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would probably have a constant declared somewhere and a couple of functions (Celsius </a:t>
            </a:r>
            <a:r>
              <a:rPr lang="en-US" dirty="0">
                <a:sym typeface="Wingdings" panose="05000000000000000000" pitchFamily="2" charset="2"/>
              </a:rPr>
              <a:t>Kelvin and Kelvin  Celsius).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544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3FAD8-13D3-4311-8891-286722FD3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3EC50-D545-44A7-842B-9EE56A79D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celsiusToKelvin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@c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NUMERIC</a:t>
            </a:r>
            <a:r>
              <a:rPr lang="en-US" dirty="0">
                <a:highlight>
                  <a:srgbClr val="FFFFFF"/>
                </a:highlight>
              </a:rPr>
              <a:t> (7,4)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NUMERIC</a:t>
            </a:r>
            <a:r>
              <a:rPr lang="en-US" dirty="0">
                <a:highlight>
                  <a:srgbClr val="FFFFFF"/>
                </a:highlight>
              </a:rPr>
              <a:t> (7,4)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@c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273.15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567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3FAD8-13D3-4311-8891-286722FD3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3EC50-D545-44A7-842B-9EE56A79D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celsiusToKelvin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@c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NUMERIC</a:t>
            </a:r>
            <a:r>
              <a:rPr lang="en-US" dirty="0">
                <a:highlight>
                  <a:srgbClr val="FFFFFF"/>
                </a:highlight>
              </a:rPr>
              <a:t> (7,4)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NUMERIC</a:t>
            </a:r>
            <a:r>
              <a:rPr lang="en-US" dirty="0">
                <a:highlight>
                  <a:srgbClr val="FFFFFF"/>
                </a:highlight>
              </a:rPr>
              <a:t> (7,4)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@c </a:t>
            </a:r>
            <a:r>
              <a:rPr lang="en-US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273.15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END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7B324A2-704D-4E3D-ABAE-3583FC423BB2}"/>
              </a:ext>
            </a:extLst>
          </p:cNvPr>
          <p:cNvSpPr/>
          <p:nvPr/>
        </p:nvSpPr>
        <p:spPr>
          <a:xfrm>
            <a:off x="7209691" y="1690688"/>
            <a:ext cx="668217" cy="70082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18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1695</TotalTime>
  <Words>1781</Words>
  <Application>Microsoft Office PowerPoint</Application>
  <PresentationFormat>Widescreen</PresentationFormat>
  <Paragraphs>280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Consolas</vt:lpstr>
      <vt:lpstr>Wingdings</vt:lpstr>
      <vt:lpstr>Office Theme</vt:lpstr>
      <vt:lpstr>Programming Inside a DBMS</vt:lpstr>
      <vt:lpstr>A problem…</vt:lpstr>
      <vt:lpstr>One Approach – Create a New Column</vt:lpstr>
      <vt:lpstr>This is bad because…</vt:lpstr>
      <vt:lpstr>Approach 2: Make a view</vt:lpstr>
      <vt:lpstr>This is bad because…</vt:lpstr>
      <vt:lpstr>Let’s address #3 first…</vt:lpstr>
      <vt:lpstr>CREATE FUNCTION</vt:lpstr>
      <vt:lpstr>CREATE FUNCTION</vt:lpstr>
      <vt:lpstr>Using a Function</vt:lpstr>
      <vt:lpstr>Multi-Line Table Valued Functions</vt:lpstr>
      <vt:lpstr>How is a MLTVF different from a view?</vt:lpstr>
      <vt:lpstr>Inline Table Valued Function</vt:lpstr>
      <vt:lpstr>How is a MLTVF different from a ITVF?</vt:lpstr>
      <vt:lpstr>Stored Procedures</vt:lpstr>
      <vt:lpstr>Create a stored procedure</vt:lpstr>
      <vt:lpstr>Stored Procedures can take parameters</vt:lpstr>
      <vt:lpstr>Exceptions in Stored Procedures (!!!!)</vt:lpstr>
      <vt:lpstr>Results sets “returned”</vt:lpstr>
      <vt:lpstr>How can we return data?</vt:lpstr>
      <vt:lpstr>Getting Set Data</vt:lpstr>
      <vt:lpstr>Let’s see a real-ish, bigger example</vt:lpstr>
      <vt:lpstr>Cast/Convert</vt:lpstr>
      <vt:lpstr>cursors</vt:lpstr>
      <vt:lpstr>Cursors</vt:lpstr>
      <vt:lpstr>More editorializing…</vt:lpstr>
      <vt:lpstr>When should I use a stored procedure/function?</vt:lpstr>
      <vt:lpstr>Why? Comparing stored procedures to the alternative</vt:lpstr>
      <vt:lpstr>More Reasons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Inside a DBMS</dc:title>
  <dc:creator>Michael Phipps</dc:creator>
  <cp:lastModifiedBy>Michael Phipps</cp:lastModifiedBy>
  <cp:revision>28</cp:revision>
  <dcterms:created xsi:type="dcterms:W3CDTF">2018-08-06T14:20:28Z</dcterms:created>
  <dcterms:modified xsi:type="dcterms:W3CDTF">2018-08-07T18:54:00Z</dcterms:modified>
</cp:coreProperties>
</file>